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2" r:id="rId2"/>
    <p:sldId id="294" r:id="rId3"/>
    <p:sldId id="304" r:id="rId4"/>
    <p:sldId id="296" r:id="rId5"/>
    <p:sldId id="302" r:id="rId6"/>
    <p:sldId id="295" r:id="rId7"/>
    <p:sldId id="301" r:id="rId8"/>
    <p:sldId id="293" r:id="rId9"/>
    <p:sldId id="297" r:id="rId10"/>
    <p:sldId id="303" r:id="rId11"/>
    <p:sldId id="29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E08"/>
    <a:srgbClr val="4B731F"/>
    <a:srgbClr val="F83530"/>
    <a:srgbClr val="F95D59"/>
    <a:srgbClr val="BEE395"/>
    <a:srgbClr val="95E3B5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 snapToGrid="0">
      <p:cViewPr varScale="1">
        <p:scale>
          <a:sx n="65" d="100"/>
          <a:sy n="65" d="100"/>
        </p:scale>
        <p:origin x="145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1908" y="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Monthly Call Attendance</a:t>
            </a:r>
          </a:p>
        </c:rich>
      </c:tx>
      <c:layout>
        <c:manualLayout>
          <c:xMode val="edge"/>
          <c:yMode val="edge"/>
          <c:x val="0.38110451832041681"/>
          <c:y val="9.259314980459279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Status'!$B$1</c:f>
              <c:strCache>
                <c:ptCount val="1"/>
                <c:pt idx="0">
                  <c:v>Zoama</c:v>
                </c:pt>
              </c:strCache>
            </c:strRef>
          </c:tx>
          <c:spPr>
            <a:solidFill>
              <a:srgbClr val="C1C1FF">
                <a:lumMod val="5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'Monthly Status'!$A$2:$A$7</c:f>
              <c:strCache>
                <c:ptCount val="6"/>
                <c:pt idx="0">
                  <c:v>Aug</c:v>
                </c:pt>
                <c:pt idx="1">
                  <c:v>Sep 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</c:v>
                </c:pt>
              </c:strCache>
            </c:strRef>
          </c:cat>
          <c:val>
            <c:numRef>
              <c:f>'Monthly Status'!$B$2:$B$7</c:f>
              <c:numCache>
                <c:formatCode>General</c:formatCode>
                <c:ptCount val="6"/>
                <c:pt idx="0">
                  <c:v>61</c:v>
                </c:pt>
                <c:pt idx="1">
                  <c:v>61</c:v>
                </c:pt>
                <c:pt idx="2">
                  <c:v>53</c:v>
                </c:pt>
                <c:pt idx="3">
                  <c:v>55</c:v>
                </c:pt>
                <c:pt idx="4">
                  <c:v>63</c:v>
                </c:pt>
                <c:pt idx="5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92-44FA-8AC8-56EE935B1D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9151912"/>
        <c:axId val="309152240"/>
      </c:barChart>
      <c:catAx>
        <c:axId val="309151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9152240"/>
        <c:crosses val="autoZero"/>
        <c:auto val="1"/>
        <c:lblAlgn val="ctr"/>
        <c:lblOffset val="100"/>
        <c:noMultiLvlLbl val="0"/>
      </c:catAx>
      <c:valAx>
        <c:axId val="309152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9151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666699">
          <a:lumMod val="50000"/>
        </a:srgbClr>
      </a:solidFill>
    </a:ln>
    <a:effectLst/>
  </c:spPr>
  <c:txPr>
    <a:bodyPr/>
    <a:lstStyle/>
    <a:p>
      <a:pPr>
        <a:defRPr sz="1200" b="1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900AE7-6C31-4AEE-9B70-65754084FF2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9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3E8F8-80C5-4499-B4D5-9A2253A8E90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57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56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47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32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13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11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68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80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74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F4235-AA08-41BD-A763-9435CDD50F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2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73692-49FA-4187-9C71-65CC31E79AC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8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1913E-9F8E-447D-AB05-DFCD329C62B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09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EA90CF6-BEA1-4B72-B048-51605956FDD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69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92FE28E-9D54-4396-8863-5C98F357B6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1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79F18-62D2-450A-B4A3-4451F5B1FC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6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770" y="2401616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1747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53913-A1AF-4A31-984B-C3D0A1733E8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91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6CB32-79B9-42A4-B0A9-DE46C5C8E7E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99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1452F-084D-4C38-A1C9-131757D2B58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0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BC148-A185-426B-9D5B-8B1F6DD5EE4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6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DCEC6-CEAB-4B65-BB86-97581669EAA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8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5A182-DE59-4823-BD0B-6F98890B3A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microsoft.com/office/2007/relationships/hdphoto" Target="../media/hdphoto2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lum/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25000"/>
                    </a14:imgEffect>
                    <a14:imgEffect>
                      <a14:brightnessContrast bright="12000" contrast="40000"/>
                    </a14:imgEffect>
                  </a14:imgLayer>
                </a14:imgProps>
              </a:ext>
            </a:extLst>
          </a:blip>
          <a:srcRect/>
          <a:tile tx="0" ty="0" sx="100000" sy="100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harpenSoften amount="11000"/>
                    </a14:imgEffect>
                    <a14:imgEffect>
                      <a14:brightnessContrast bright="7000" contras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3322" y="2098747"/>
            <a:ext cx="377356" cy="9144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1" name="Rectangle 10"/>
          <p:cNvSpPr/>
          <p:nvPr userDrawn="1"/>
        </p:nvSpPr>
        <p:spPr>
          <a:xfrm>
            <a:off x="0" y="6484136"/>
            <a:ext cx="8839200" cy="3732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>
                <a:solidFill>
                  <a:srgbClr val="4D4D4D"/>
                </a:solidFill>
              </a:rPr>
              <a:t>Majlis Ansārullāh, USA - 2017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533587"/>
            <a:ext cx="2895600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7984" y="6533587"/>
            <a:ext cx="1181595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7703" y="6533587"/>
            <a:ext cx="855023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9F12BF-1644-4684-A923-CE67AD53701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633" y="6180755"/>
            <a:ext cx="739663" cy="6953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sarusa.net/?q=user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657351"/>
            <a:ext cx="9144000" cy="1943100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</a:schemeClr>
                </a:solidFill>
              </a:rPr>
              <a:t>Ansār Leadership Conference (ALC)</a:t>
            </a:r>
            <a:br>
              <a:rPr lang="en-US" sz="280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es-ES" sz="2400" dirty="0" err="1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Baitus-Samee</a:t>
            </a:r>
            <a:r>
              <a:rPr lang="es-E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Mosque</a:t>
            </a:r>
            <a:br>
              <a:rPr lang="es-E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s-E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Houston, TX</a:t>
            </a:r>
            <a:br>
              <a:rPr lang="es-E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January 14 - 15, 2017</a:t>
            </a:r>
            <a:br>
              <a:rPr lang="en-US" sz="2400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</a:br>
            <a:endParaRPr lang="en-US" sz="2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4088133"/>
            <a:ext cx="9144000" cy="840920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Administrative Tasks</a:t>
            </a:r>
          </a:p>
        </p:txBody>
      </p:sp>
    </p:spTree>
    <p:extLst>
      <p:ext uri="{BB962C8B-B14F-4D97-AF65-F5344CB8AC3E}">
        <p14:creationId xmlns:p14="http://schemas.microsoft.com/office/powerpoint/2010/main" val="1406630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Monthly conference call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421638"/>
              </p:ext>
            </p:extLst>
          </p:nvPr>
        </p:nvGraphicFramePr>
        <p:xfrm>
          <a:off x="1280160" y="1889760"/>
          <a:ext cx="5556069" cy="3157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3149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Robo</a:t>
            </a:r>
            <a:r>
              <a:rPr lang="en-US" dirty="0"/>
              <a:t> calls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069" y="1417638"/>
            <a:ext cx="8653549" cy="375525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 err="1">
                <a:cs typeface="Calibri" pitchFamily="34" charset="0"/>
              </a:rPr>
              <a:t>Robo</a:t>
            </a:r>
            <a:r>
              <a:rPr lang="en-US" sz="2800" dirty="0">
                <a:cs typeface="Calibri" pitchFamily="34" charset="0"/>
              </a:rPr>
              <a:t> calls will be made for important event reminders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>
                <a:cs typeface="Calibri" pitchFamily="34" charset="0"/>
              </a:rPr>
              <a:t>All phone numbers in Tajnid will get this call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>
                <a:cs typeface="Calibri" pitchFamily="34" charset="0"/>
              </a:rPr>
              <a:t>Provide correct phone numbers to Qā'id Tajnid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>
                <a:cs typeface="Calibri" pitchFamily="34" charset="0"/>
              </a:rPr>
              <a:t>Frequency of this phone call or text will be 1-2 max per month/depending on the need</a:t>
            </a:r>
          </a:p>
          <a:p>
            <a:pPr>
              <a:buFont typeface="Arial" pitchFamily="34" charset="0"/>
              <a:buChar char="•"/>
            </a:pPr>
            <a:endParaRPr lang="en-US" sz="2800" dirty="0"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11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Umumi</a:t>
            </a:r>
            <a:r>
              <a:rPr lang="en-US" dirty="0">
                <a:solidFill>
                  <a:schemeClr val="tx1"/>
                </a:solidFill>
              </a:rPr>
              <a:t> Team </a:t>
            </a:r>
            <a:r>
              <a:rPr lang="en-US" dirty="0"/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3787" y="1983179"/>
            <a:ext cx="65908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n-lt"/>
              </a:rPr>
              <a:t>Maqbool Tahir</a:t>
            </a:r>
          </a:p>
          <a:p>
            <a:r>
              <a:rPr lang="en-US" dirty="0" err="1">
                <a:latin typeface="+mn-lt"/>
              </a:rPr>
              <a:t>Qaid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Umumi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Majlis</a:t>
            </a:r>
            <a:r>
              <a:rPr lang="en-US" dirty="0">
                <a:latin typeface="+mn-lt"/>
              </a:rPr>
              <a:t> Ansārullāh USA</a:t>
            </a:r>
          </a:p>
          <a:p>
            <a:r>
              <a:rPr lang="en-US" dirty="0">
                <a:latin typeface="+mn-lt"/>
              </a:rPr>
              <a:t>qaid.umumi@ansarusa.org 	</a:t>
            </a:r>
          </a:p>
          <a:p>
            <a:endParaRPr lang="en-US" dirty="0">
              <a:latin typeface="+mn-lt"/>
            </a:endParaRPr>
          </a:p>
          <a:p>
            <a:r>
              <a:rPr lang="en-US" b="1" dirty="0" err="1">
                <a:latin typeface="+mn-lt"/>
              </a:rPr>
              <a:t>Mujeeb</a:t>
            </a:r>
            <a:r>
              <a:rPr lang="en-US" b="1" dirty="0">
                <a:latin typeface="+mn-lt"/>
              </a:rPr>
              <a:t> Choudhry </a:t>
            </a:r>
          </a:p>
          <a:p>
            <a:r>
              <a:rPr lang="en-US" dirty="0" err="1">
                <a:latin typeface="+mn-lt"/>
              </a:rPr>
              <a:t>Naib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Qaid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Umumi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Majlis</a:t>
            </a:r>
            <a:r>
              <a:rPr lang="en-US" dirty="0">
                <a:latin typeface="+mn-lt"/>
              </a:rPr>
              <a:t> Ansārullāh USA</a:t>
            </a:r>
          </a:p>
          <a:p>
            <a:r>
              <a:rPr lang="en-US" dirty="0">
                <a:latin typeface="+mn-lt"/>
              </a:rPr>
              <a:t>naibqaid1.umumi@ansarusa.org </a:t>
            </a:r>
          </a:p>
          <a:p>
            <a:endParaRPr lang="en-US" dirty="0">
              <a:latin typeface="+mn-lt"/>
            </a:endParaRPr>
          </a:p>
          <a:p>
            <a:r>
              <a:rPr lang="en-US" b="1" dirty="0" err="1">
                <a:latin typeface="+mn-lt"/>
              </a:rPr>
              <a:t>Mahfooz</a:t>
            </a:r>
            <a:r>
              <a:rPr lang="en-US" b="1" dirty="0">
                <a:latin typeface="+mn-lt"/>
              </a:rPr>
              <a:t> Sheikh</a:t>
            </a:r>
          </a:p>
          <a:p>
            <a:r>
              <a:rPr lang="en-US" dirty="0" err="1">
                <a:latin typeface="+mn-lt"/>
              </a:rPr>
              <a:t>Naib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Qaid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Umumi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Majlis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Ansārullāh</a:t>
            </a:r>
            <a:r>
              <a:rPr lang="en-US" dirty="0">
                <a:latin typeface="+mn-lt"/>
              </a:rPr>
              <a:t> USA</a:t>
            </a:r>
          </a:p>
          <a:p>
            <a:r>
              <a:rPr lang="en-US" dirty="0">
                <a:latin typeface="+mn-lt"/>
              </a:rPr>
              <a:t>naibqaid2.umumi@ansarusa.org </a:t>
            </a:r>
          </a:p>
          <a:p>
            <a:r>
              <a:rPr lang="en-US" dirty="0">
                <a:latin typeface="+mn-lt"/>
              </a:rPr>
              <a:t>	</a:t>
            </a: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703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Umumi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3" y="1750423"/>
            <a:ext cx="8636922" cy="261257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b="1" dirty="0">
                <a:cs typeface="Calibri" pitchFamily="34" charset="0"/>
              </a:rPr>
              <a:t>Submit monthly report by 7</a:t>
            </a:r>
            <a:r>
              <a:rPr lang="en-US" sz="2400" b="1" baseline="30000" dirty="0">
                <a:cs typeface="Calibri" pitchFamily="34" charset="0"/>
              </a:rPr>
              <a:t>th</a:t>
            </a:r>
            <a:r>
              <a:rPr lang="en-US" sz="2400" b="1" dirty="0">
                <a:cs typeface="Calibri" pitchFamily="34" charset="0"/>
              </a:rPr>
              <a:t> of the following month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>
                <a:cs typeface="Calibri" pitchFamily="34" charset="0"/>
              </a:rPr>
              <a:t>General meeting attendance &gt; 50%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>
                <a:cs typeface="Calibri" pitchFamily="34" charset="0"/>
              </a:rPr>
              <a:t>Attendance at National Ijtima &gt; 50%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2400" b="1" dirty="0">
              <a:cs typeface="Calibri" pitchFamily="34" charset="0"/>
            </a:endParaRPr>
          </a:p>
          <a:p>
            <a:pPr lvl="1">
              <a:buNone/>
            </a:pPr>
            <a:endParaRPr lang="en-US" sz="2400" b="1" dirty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endParaRPr lang="en-US" sz="2400" b="1" dirty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72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Important dates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9848"/>
            <a:ext cx="8229600" cy="297239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200" b="1" dirty="0">
                <a:cs typeface="Calibri" pitchFamily="34" charset="0"/>
              </a:rPr>
              <a:t>Nomination for Sadr and Naib Sadr </a:t>
            </a:r>
            <a:r>
              <a:rPr lang="en-US" sz="2200" b="1" dirty="0" err="1">
                <a:cs typeface="Calibri" pitchFamily="34" charset="0"/>
              </a:rPr>
              <a:t>saf</a:t>
            </a:r>
            <a:r>
              <a:rPr lang="en-US" sz="2200" b="1" dirty="0">
                <a:cs typeface="Calibri" pitchFamily="34" charset="0"/>
              </a:rPr>
              <a:t> </a:t>
            </a:r>
            <a:r>
              <a:rPr lang="en-US" sz="2200" b="1" dirty="0" err="1">
                <a:cs typeface="Calibri" pitchFamily="34" charset="0"/>
              </a:rPr>
              <a:t>dom</a:t>
            </a:r>
            <a:r>
              <a:rPr lang="en-US" sz="2200" b="1" dirty="0">
                <a:cs typeface="Calibri" pitchFamily="34" charset="0"/>
              </a:rPr>
              <a:t> – First round Jun 25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>
                <a:cs typeface="Calibri" pitchFamily="34" charset="0"/>
              </a:rPr>
              <a:t>Second round elections for Sadr and Naib Sadr </a:t>
            </a:r>
            <a:r>
              <a:rPr lang="en-US" sz="2200" b="1" dirty="0" err="1">
                <a:cs typeface="Calibri" pitchFamily="34" charset="0"/>
              </a:rPr>
              <a:t>saf</a:t>
            </a:r>
            <a:r>
              <a:rPr lang="en-US" sz="2200" b="1" dirty="0">
                <a:cs typeface="Calibri" pitchFamily="34" charset="0"/>
              </a:rPr>
              <a:t> </a:t>
            </a:r>
            <a:r>
              <a:rPr lang="en-US" sz="2200" b="1" dirty="0" err="1">
                <a:cs typeface="Calibri" pitchFamily="34" charset="0"/>
              </a:rPr>
              <a:t>dom</a:t>
            </a:r>
            <a:r>
              <a:rPr lang="en-US" sz="2200" b="1" dirty="0">
                <a:cs typeface="Calibri" pitchFamily="34" charset="0"/>
              </a:rPr>
              <a:t> – Aug 20 Shūrā proposals and delegate election – July 30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>
                <a:cs typeface="Calibri" pitchFamily="34" charset="0"/>
              </a:rPr>
              <a:t>Start Zā'im election – Oct 01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>
                <a:cs typeface="Calibri" pitchFamily="34" charset="0"/>
              </a:rPr>
              <a:t>Submit Za'īm election – Dec 03</a:t>
            </a:r>
          </a:p>
          <a:p>
            <a:pPr lvl="1">
              <a:buNone/>
            </a:pPr>
            <a:endParaRPr lang="en-US" sz="2200" b="1" dirty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endParaRPr lang="en-US" sz="2200" b="1" dirty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5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866"/>
            <a:ext cx="8229600" cy="4887298"/>
          </a:xfrm>
        </p:spPr>
        <p:txBody>
          <a:bodyPr/>
          <a:lstStyle/>
          <a:p>
            <a:r>
              <a:rPr lang="en-US" dirty="0"/>
              <a:t>Round 1</a:t>
            </a:r>
          </a:p>
          <a:p>
            <a:pPr lvl="1"/>
            <a:r>
              <a:rPr lang="en-US" dirty="0"/>
              <a:t>Nominations for Sadr and Naib Sadr </a:t>
            </a:r>
            <a:r>
              <a:rPr lang="en-US" dirty="0" err="1"/>
              <a:t>Saf</a:t>
            </a:r>
            <a:r>
              <a:rPr lang="en-US" dirty="0"/>
              <a:t> Dom </a:t>
            </a:r>
          </a:p>
          <a:p>
            <a:r>
              <a:rPr lang="en-US" dirty="0"/>
              <a:t>Round 2</a:t>
            </a:r>
          </a:p>
          <a:p>
            <a:pPr lvl="1"/>
            <a:r>
              <a:rPr lang="en-US" dirty="0"/>
              <a:t>if you have nominated someone in Round1, please vote him in round 2</a:t>
            </a:r>
          </a:p>
          <a:p>
            <a:pPr lvl="1"/>
            <a:r>
              <a:rPr lang="en-US" dirty="0"/>
              <a:t>At </a:t>
            </a:r>
            <a:r>
              <a:rPr lang="en-US" dirty="0" err="1"/>
              <a:t>Shura</a:t>
            </a:r>
            <a:r>
              <a:rPr lang="en-US" dirty="0"/>
              <a:t>, </a:t>
            </a:r>
            <a:r>
              <a:rPr lang="en-US" dirty="0" err="1"/>
              <a:t>Zaim</a:t>
            </a:r>
            <a:r>
              <a:rPr lang="en-US" dirty="0"/>
              <a:t> and all </a:t>
            </a:r>
            <a:r>
              <a:rPr lang="en-US" dirty="0" err="1"/>
              <a:t>shura</a:t>
            </a:r>
            <a:r>
              <a:rPr lang="en-US" dirty="0"/>
              <a:t> delegates vote for the same person their Majlis voted for in round 2</a:t>
            </a:r>
          </a:p>
        </p:txBody>
      </p:sp>
    </p:spTree>
    <p:extLst>
      <p:ext uri="{BB962C8B-B14F-4D97-AF65-F5344CB8AC3E}">
        <p14:creationId xmlns:p14="http://schemas.microsoft.com/office/powerpoint/2010/main" val="1221408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476" y="558141"/>
            <a:ext cx="6400800" cy="617517"/>
          </a:xfrm>
        </p:spPr>
        <p:txBody>
          <a:bodyPr/>
          <a:lstStyle/>
          <a:p>
            <a:r>
              <a:rPr lang="en-US" b="1" dirty="0"/>
              <a:t>How to Submit the monthly report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8641" y="1626919"/>
            <a:ext cx="80202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solidFill>
                  <a:schemeClr val="accent1">
                    <a:lumMod val="25000"/>
                  </a:schemeClr>
                </a:solidFill>
                <a:latin typeface="+mn-lt"/>
              </a:rPr>
              <a:t>Online Reporting link</a:t>
            </a:r>
          </a:p>
          <a:p>
            <a:endParaRPr lang="en-US" sz="2400" dirty="0">
              <a:solidFill>
                <a:schemeClr val="accent1">
                  <a:lumMod val="25000"/>
                </a:schemeClr>
              </a:solidFill>
              <a:latin typeface="+mn-lt"/>
            </a:endParaRPr>
          </a:p>
          <a:p>
            <a:r>
              <a:rPr lang="en-US" sz="2400" dirty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2"/>
              </a:rPr>
              <a:t>http://www.ansarusa.net/?q=user</a:t>
            </a:r>
            <a:endParaRPr lang="en-US" sz="2400" dirty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endParaRPr lang="en-US" sz="2400" dirty="0">
              <a:solidFill>
                <a:schemeClr val="accent1">
                  <a:lumMod val="25000"/>
                </a:schemeClr>
              </a:solidFill>
              <a:latin typeface="+mn-lt"/>
            </a:endParaRPr>
          </a:p>
          <a:p>
            <a:endParaRPr lang="en-US" sz="2400" dirty="0">
              <a:solidFill>
                <a:schemeClr val="accent1">
                  <a:lumMod val="25000"/>
                </a:schemeClr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Calibri" pitchFamily="34" charset="0"/>
              </a:rPr>
              <a:t>Monthly Report submission – 7</a:t>
            </a:r>
            <a:r>
              <a:rPr lang="en-US" sz="2400" baseline="30000" dirty="0">
                <a:cs typeface="Calibri" pitchFamily="34" charset="0"/>
              </a:rPr>
              <a:t>th</a:t>
            </a:r>
            <a:r>
              <a:rPr lang="en-US" sz="2400" dirty="0">
                <a:cs typeface="Calibri" pitchFamily="34" charset="0"/>
              </a:rPr>
              <a:t> of the following month</a:t>
            </a:r>
            <a:endParaRPr lang="en-US" sz="2400" dirty="0">
              <a:solidFill>
                <a:schemeClr val="accent1">
                  <a:lumMod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6017"/>
          </a:xfrm>
        </p:spPr>
        <p:txBody>
          <a:bodyPr/>
          <a:lstStyle/>
          <a:p>
            <a:pPr algn="ctr"/>
            <a:r>
              <a:rPr lang="en-US" dirty="0"/>
              <a:t>Monthly Reports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786"/>
            <a:ext cx="8229600" cy="472994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200" b="1" dirty="0">
                <a:cs typeface="Calibri" pitchFamily="34" charset="0"/>
              </a:rPr>
              <a:t>A copy of your report goes to National Āmila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>
                <a:cs typeface="Calibri" pitchFamily="34" charset="0"/>
              </a:rPr>
              <a:t>After 7</a:t>
            </a:r>
            <a:r>
              <a:rPr lang="en-US" sz="2200" b="1" baseline="30000" dirty="0">
                <a:cs typeface="Calibri" pitchFamily="34" charset="0"/>
              </a:rPr>
              <a:t>th</a:t>
            </a:r>
            <a:r>
              <a:rPr lang="en-US" sz="2200" b="1" dirty="0">
                <a:cs typeface="Calibri" pitchFamily="34" charset="0"/>
              </a:rPr>
              <a:t> of every month Qā'ideen review all submitted reports and compile their respective department monthly report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>
                <a:cs typeface="Calibri" pitchFamily="34" charset="0"/>
              </a:rPr>
              <a:t>Qā'ideen send their department monthly report to Qā'id Umumi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>
                <a:cs typeface="Calibri" pitchFamily="34" charset="0"/>
              </a:rPr>
              <a:t>Qā'id Umumi compiles the final Majlis report from all departments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>
                <a:cs typeface="Calibri" pitchFamily="34" charset="0"/>
              </a:rPr>
              <a:t>Final Majlis report is sent to Sadr Majlis for review.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>
                <a:cs typeface="Calibri" pitchFamily="34" charset="0"/>
              </a:rPr>
              <a:t>After review report is faxed to Huzoor (aba) with Sadr </a:t>
            </a:r>
            <a:r>
              <a:rPr lang="en-US" sz="2200" b="1" dirty="0" err="1">
                <a:cs typeface="Calibri" pitchFamily="34" charset="0"/>
              </a:rPr>
              <a:t>Majlis’s</a:t>
            </a:r>
            <a:r>
              <a:rPr lang="en-US" sz="2200" b="1" dirty="0">
                <a:cs typeface="Calibri" pitchFamily="34" charset="0"/>
              </a:rPr>
              <a:t> cover letter by 20</a:t>
            </a:r>
            <a:r>
              <a:rPr lang="en-US" sz="2200" b="1" baseline="30000" dirty="0">
                <a:cs typeface="Calibri" pitchFamily="34" charset="0"/>
              </a:rPr>
              <a:t>th</a:t>
            </a:r>
            <a:r>
              <a:rPr lang="en-US" sz="2200" b="1" dirty="0">
                <a:cs typeface="Calibri" pitchFamily="34" charset="0"/>
              </a:rPr>
              <a:t> of each month</a:t>
            </a:r>
          </a:p>
          <a:p>
            <a:pPr lvl="1">
              <a:buNone/>
            </a:pPr>
            <a:endParaRPr lang="en-US" sz="2200" b="1" dirty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endParaRPr lang="en-US" sz="2200" b="1" dirty="0">
              <a:solidFill>
                <a:srgbClr val="C00000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83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Alm</a:t>
            </a:r>
            <a:r>
              <a:rPr lang="en-US" dirty="0"/>
              <a:t> e </a:t>
            </a:r>
            <a:r>
              <a:rPr lang="en-US" dirty="0" err="1"/>
              <a:t>Inami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512" y="1316971"/>
            <a:ext cx="8229600" cy="435671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>
                <a:cs typeface="Calibri" pitchFamily="34" charset="0"/>
              </a:rPr>
              <a:t>Every department has some assigned points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cs typeface="Calibri" pitchFamily="34" charset="0"/>
              </a:rPr>
              <a:t>Every Majlis is evaluated on a pre-defined criteria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cs typeface="Calibri" pitchFamily="34" charset="0"/>
              </a:rPr>
              <a:t>Qā'ideen assign points based on information provided in monthly reports and/or through emails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cs typeface="Calibri" pitchFamily="34" charset="0"/>
              </a:rPr>
              <a:t>Points from all Qā'ideen are compiled and presented to Sadr Majlis for final decision.</a:t>
            </a:r>
          </a:p>
          <a:p>
            <a:pPr lvl="1">
              <a:buNone/>
            </a:pPr>
            <a:endParaRPr lang="en-US" dirty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endParaRPr lang="en-US" dirty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03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Monthly conference call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9848"/>
            <a:ext cx="8229600" cy="297239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b="1" dirty="0">
                <a:cs typeface="Calibri" pitchFamily="34" charset="0"/>
              </a:rPr>
              <a:t>Every 1</a:t>
            </a:r>
            <a:r>
              <a:rPr lang="en-US" sz="2400" b="1" baseline="30000" dirty="0">
                <a:cs typeface="Calibri" pitchFamily="34" charset="0"/>
              </a:rPr>
              <a:t>st</a:t>
            </a:r>
            <a:r>
              <a:rPr lang="en-US" sz="2400" b="1" dirty="0">
                <a:cs typeface="Calibri" pitchFamily="34" charset="0"/>
              </a:rPr>
              <a:t> Tuesday of the month – at 9:30 PM EST for 30 </a:t>
            </a:r>
            <a:r>
              <a:rPr lang="en-US" sz="2400" b="1" dirty="0" err="1">
                <a:cs typeface="Calibri" pitchFamily="34" charset="0"/>
              </a:rPr>
              <a:t>mins</a:t>
            </a:r>
            <a:endParaRPr lang="en-US" sz="2400" b="1" dirty="0">
              <a:cs typeface="Calibri" pitchFamily="34" charset="0"/>
            </a:endParaRPr>
          </a:p>
          <a:p>
            <a:pPr marL="0" indent="0">
              <a:buNone/>
            </a:pPr>
            <a:endParaRPr lang="en-US" sz="2400" b="1" dirty="0">
              <a:cs typeface="Calibri" pitchFamily="34" charset="0"/>
            </a:endParaRPr>
          </a:p>
          <a:p>
            <a:pPr marL="0" indent="0">
              <a:buNone/>
            </a:pPr>
            <a:r>
              <a:rPr lang="en-US" sz="2400" b="1" dirty="0">
                <a:cs typeface="Calibri" pitchFamily="34" charset="0"/>
              </a:rPr>
              <a:t>Conference call #: </a:t>
            </a:r>
            <a:r>
              <a:rPr lang="en-US" b="1" dirty="0">
                <a:cs typeface="Calibri" pitchFamily="34" charset="0"/>
              </a:rPr>
              <a:t>248-803-0590</a:t>
            </a:r>
            <a:r>
              <a:rPr lang="en-US" sz="2400" b="1" dirty="0">
                <a:cs typeface="Calibri" pitchFamily="34" charset="0"/>
              </a:rPr>
              <a:t> 	No Pin is needed</a:t>
            </a:r>
          </a:p>
          <a:p>
            <a:pPr lvl="1">
              <a:buNone/>
            </a:pPr>
            <a:endParaRPr lang="en-US" sz="2400" b="1" dirty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r>
              <a:rPr lang="en-US" sz="2400" b="1" dirty="0">
                <a:solidFill>
                  <a:srgbClr val="C00000"/>
                </a:solidFill>
                <a:cs typeface="Calibri" pitchFamily="34" charset="0"/>
              </a:rPr>
              <a:t>- Every Zā'im must attend this call.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66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99"/>
      </a:dk1>
      <a:lt1>
        <a:srgbClr val="666699"/>
      </a:lt1>
      <a:dk2>
        <a:srgbClr val="000099"/>
      </a:dk2>
      <a:lt2>
        <a:srgbClr val="3E3E5C"/>
      </a:lt2>
      <a:accent1>
        <a:srgbClr val="C1C1FF"/>
      </a:accent1>
      <a:accent2>
        <a:srgbClr val="6666FF"/>
      </a:accent2>
      <a:accent3>
        <a:srgbClr val="B8B8CA"/>
      </a:accent3>
      <a:accent4>
        <a:srgbClr val="000082"/>
      </a:accent4>
      <a:accent5>
        <a:srgbClr val="DDDDFF"/>
      </a:accent5>
      <a:accent6>
        <a:srgbClr val="5C5CE7"/>
      </a:accent6>
      <a:hlink>
        <a:srgbClr val="2828FE"/>
      </a:hlink>
      <a:folHlink>
        <a:srgbClr val="99CC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99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99"/>
        </a:dk1>
        <a:lt1>
          <a:srgbClr val="666699"/>
        </a:lt1>
        <a:dk2>
          <a:srgbClr val="000099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99"/>
        </a:dk1>
        <a:lt1>
          <a:srgbClr val="666699"/>
        </a:lt1>
        <a:dk2>
          <a:srgbClr val="000099"/>
        </a:dk2>
        <a:lt2>
          <a:srgbClr val="3E3E5C"/>
        </a:lt2>
        <a:accent1>
          <a:srgbClr val="C1C1FF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DDDDF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white_template</Template>
  <TotalTime>1283</TotalTime>
  <Words>361</Words>
  <Application>Microsoft Office PowerPoint</Application>
  <PresentationFormat>On-screen Show (4:3)</PresentationFormat>
  <Paragraphs>72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Default Design</vt:lpstr>
      <vt:lpstr>Ansār Leadership Conference (ALC) Baitus-Samee Mosque Houston, TX January 14 - 15, 2017 </vt:lpstr>
      <vt:lpstr>Umumi Team  </vt:lpstr>
      <vt:lpstr>Umumi  </vt:lpstr>
      <vt:lpstr>Important dates </vt:lpstr>
      <vt:lpstr>Elections</vt:lpstr>
      <vt:lpstr>PowerPoint Presentation</vt:lpstr>
      <vt:lpstr>Monthly Reports </vt:lpstr>
      <vt:lpstr>Alm e Inami </vt:lpstr>
      <vt:lpstr>Monthly conference call </vt:lpstr>
      <vt:lpstr>Monthly conference call </vt:lpstr>
      <vt:lpstr>Robo calls </vt:lpstr>
    </vt:vector>
  </TitlesOfParts>
  <Company>Presentation Magazine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5</dc:title>
  <dc:creator>Presentation Magazine</dc:creator>
  <cp:lastModifiedBy>Tahir, Maqbool Ahmad</cp:lastModifiedBy>
  <cp:revision>113</cp:revision>
  <dcterms:created xsi:type="dcterms:W3CDTF">2005-01-24T13:51:05Z</dcterms:created>
  <dcterms:modified xsi:type="dcterms:W3CDTF">2017-01-14T18:41:44Z</dcterms:modified>
</cp:coreProperties>
</file>